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7" r:id="rId3"/>
    <p:sldId id="268" r:id="rId4"/>
    <p:sldId id="269" r:id="rId5"/>
    <p:sldId id="265" r:id="rId6"/>
    <p:sldId id="266" r:id="rId7"/>
    <p:sldId id="257" r:id="rId8"/>
    <p:sldId id="259" r:id="rId9"/>
    <p:sldId id="260" r:id="rId10"/>
    <p:sldId id="261" r:id="rId11"/>
    <p:sldId id="262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734" y="-12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253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ED899C00-8359-47AE-9011-7EF8A0625A0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899C00-8359-47AE-9011-7EF8A0625A0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899C00-8359-47AE-9011-7EF8A0625A0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899C00-8359-47AE-9011-7EF8A0625A0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899C00-8359-47AE-9011-7EF8A0625A0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899C00-8359-47AE-9011-7EF8A0625A0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899C00-8359-47AE-9011-7EF8A0625A0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899C00-8359-47AE-9011-7EF8A0625A0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899C00-8359-47AE-9011-7EF8A0625A0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899C00-8359-47AE-9011-7EF8A0625A0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899C00-8359-47AE-9011-7EF8A0625A0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899C00-8359-47AE-9011-7EF8A0625A0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Nicola Gardiner © 2005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B87AAD-2662-4C7F-A357-9217CB5684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Nicola Gardiner © 2005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353F27-327D-4E64-A071-E98F69AF4E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Nicola Gardiner © 2005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B7C8E6-E22A-48AE-AE4B-7E16ED0459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Nicola Gardiner © 2005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5443CA0-2CD3-49EE-9606-6B9BBE99CA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Nicola Gardiner © 2005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36FE983-31CF-472E-A709-44672D7747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Nicola Gardiner © 2005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702D37-C940-49DC-AD2F-9211FC3966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Nicola Gardiner © 2005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83F9A-2FA9-4176-A2E1-517CA44A00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Nicola Gardiner © 2005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2A5B56-4FA1-4EDB-BD43-2A8948834E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Nicola Gardiner © 2005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F54B90-CEE3-4836-A2FF-926BC2F4D2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Nicola Gardiner © 2005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09D00C-8274-4E52-8EF3-2D7FC5C572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Nicola Gardiner © 2005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6817FD-8A90-4B1C-AE8D-D070CE6E49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Nicola Gardiner © 2005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974B6F-948A-4BFC-B774-26EED8B3D4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Nicola Gardiner © 2005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C6528B-7671-4ADE-8F77-70A2BE5A2C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Nicola Gardiner © 2005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9F7D371-A73E-47FF-B0EC-CE2179F04D6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51275" y="1628775"/>
            <a:ext cx="4246563" cy="1470025"/>
          </a:xfrm>
        </p:spPr>
        <p:txBody>
          <a:bodyPr/>
          <a:lstStyle/>
          <a:p>
            <a:r>
              <a:rPr lang="en-GB"/>
              <a:t>Tessellating Patterns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140200" y="3500438"/>
            <a:ext cx="3816350" cy="175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800"/>
              <a:t>Using Microsoft Word or PowerPoint to create tessellating patterns</a:t>
            </a:r>
            <a:endParaRPr lang="en-US" sz="2800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900113" y="1557338"/>
            <a:ext cx="2663825" cy="4117975"/>
            <a:chOff x="1963" y="1575"/>
            <a:chExt cx="7550" cy="11558"/>
          </a:xfrm>
        </p:grpSpPr>
        <p:sp>
          <p:nvSpPr>
            <p:cNvPr id="4104" name="AutoShape 8"/>
            <p:cNvSpPr>
              <a:spLocks noChangeArrowheads="1"/>
            </p:cNvSpPr>
            <p:nvPr/>
          </p:nvSpPr>
          <p:spPr bwMode="auto">
            <a:xfrm rot="8177239">
              <a:off x="2031" y="1575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5" name="AutoShape 9"/>
            <p:cNvSpPr>
              <a:spLocks noChangeArrowheads="1"/>
            </p:cNvSpPr>
            <p:nvPr/>
          </p:nvSpPr>
          <p:spPr bwMode="auto">
            <a:xfrm rot="8177239">
              <a:off x="3942" y="1650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6" name="AutoShape 10"/>
            <p:cNvSpPr>
              <a:spLocks noChangeArrowheads="1"/>
            </p:cNvSpPr>
            <p:nvPr/>
          </p:nvSpPr>
          <p:spPr bwMode="auto">
            <a:xfrm rot="8177239">
              <a:off x="7754" y="1814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07" name="AutoShape 11"/>
            <p:cNvSpPr>
              <a:spLocks noChangeArrowheads="1"/>
            </p:cNvSpPr>
            <p:nvPr/>
          </p:nvSpPr>
          <p:spPr bwMode="auto">
            <a:xfrm rot="8177239">
              <a:off x="5856" y="1731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8" name="AutoShape 12"/>
            <p:cNvSpPr>
              <a:spLocks noChangeArrowheads="1"/>
            </p:cNvSpPr>
            <p:nvPr/>
          </p:nvSpPr>
          <p:spPr bwMode="auto">
            <a:xfrm rot="8177239">
              <a:off x="2972" y="3182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09" name="AutoShape 13"/>
            <p:cNvSpPr>
              <a:spLocks noChangeArrowheads="1"/>
            </p:cNvSpPr>
            <p:nvPr/>
          </p:nvSpPr>
          <p:spPr bwMode="auto">
            <a:xfrm rot="8177239">
              <a:off x="4890" y="3279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0" name="AutoShape 14"/>
            <p:cNvSpPr>
              <a:spLocks noChangeArrowheads="1"/>
            </p:cNvSpPr>
            <p:nvPr/>
          </p:nvSpPr>
          <p:spPr bwMode="auto">
            <a:xfrm rot="8177239">
              <a:off x="6789" y="3357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1" name="AutoShape 15"/>
            <p:cNvSpPr>
              <a:spLocks noChangeArrowheads="1"/>
            </p:cNvSpPr>
            <p:nvPr/>
          </p:nvSpPr>
          <p:spPr bwMode="auto">
            <a:xfrm rot="8177239">
              <a:off x="2008" y="4747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2" name="AutoShape 16"/>
            <p:cNvSpPr>
              <a:spLocks noChangeArrowheads="1"/>
            </p:cNvSpPr>
            <p:nvPr/>
          </p:nvSpPr>
          <p:spPr bwMode="auto">
            <a:xfrm rot="8177239">
              <a:off x="3919" y="4825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3" name="AutoShape 17"/>
            <p:cNvSpPr>
              <a:spLocks noChangeArrowheads="1"/>
            </p:cNvSpPr>
            <p:nvPr/>
          </p:nvSpPr>
          <p:spPr bwMode="auto">
            <a:xfrm rot="8177239">
              <a:off x="7731" y="4986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4" name="AutoShape 18"/>
            <p:cNvSpPr>
              <a:spLocks noChangeArrowheads="1"/>
            </p:cNvSpPr>
            <p:nvPr/>
          </p:nvSpPr>
          <p:spPr bwMode="auto">
            <a:xfrm rot="8177239">
              <a:off x="5833" y="4903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5" name="AutoShape 19"/>
            <p:cNvSpPr>
              <a:spLocks noChangeArrowheads="1"/>
            </p:cNvSpPr>
            <p:nvPr/>
          </p:nvSpPr>
          <p:spPr bwMode="auto">
            <a:xfrm rot="8177239">
              <a:off x="2949" y="6354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6" name="AutoShape 20"/>
            <p:cNvSpPr>
              <a:spLocks noChangeArrowheads="1"/>
            </p:cNvSpPr>
            <p:nvPr/>
          </p:nvSpPr>
          <p:spPr bwMode="auto">
            <a:xfrm rot="8177239">
              <a:off x="4867" y="6451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7" name="AutoShape 21"/>
            <p:cNvSpPr>
              <a:spLocks noChangeArrowheads="1"/>
            </p:cNvSpPr>
            <p:nvPr/>
          </p:nvSpPr>
          <p:spPr bwMode="auto">
            <a:xfrm rot="8177239">
              <a:off x="6766" y="6529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8" name="AutoShape 22"/>
            <p:cNvSpPr>
              <a:spLocks noChangeArrowheads="1"/>
            </p:cNvSpPr>
            <p:nvPr/>
          </p:nvSpPr>
          <p:spPr bwMode="auto">
            <a:xfrm rot="8177239">
              <a:off x="1985" y="7904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9" name="AutoShape 23"/>
            <p:cNvSpPr>
              <a:spLocks noChangeArrowheads="1"/>
            </p:cNvSpPr>
            <p:nvPr/>
          </p:nvSpPr>
          <p:spPr bwMode="auto">
            <a:xfrm rot="8177239">
              <a:off x="3896" y="7982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0" name="AutoShape 24"/>
            <p:cNvSpPr>
              <a:spLocks noChangeArrowheads="1"/>
            </p:cNvSpPr>
            <p:nvPr/>
          </p:nvSpPr>
          <p:spPr bwMode="auto">
            <a:xfrm rot="8177239">
              <a:off x="7708" y="8143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1" name="AutoShape 25"/>
            <p:cNvSpPr>
              <a:spLocks noChangeArrowheads="1"/>
            </p:cNvSpPr>
            <p:nvPr/>
          </p:nvSpPr>
          <p:spPr bwMode="auto">
            <a:xfrm rot="8177239">
              <a:off x="5810" y="8060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2" name="AutoShape 26"/>
            <p:cNvSpPr>
              <a:spLocks noChangeArrowheads="1"/>
            </p:cNvSpPr>
            <p:nvPr/>
          </p:nvSpPr>
          <p:spPr bwMode="auto">
            <a:xfrm rot="8177239">
              <a:off x="2926" y="9511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3" name="AutoShape 27"/>
            <p:cNvSpPr>
              <a:spLocks noChangeArrowheads="1"/>
            </p:cNvSpPr>
            <p:nvPr/>
          </p:nvSpPr>
          <p:spPr bwMode="auto">
            <a:xfrm rot="8177239">
              <a:off x="4844" y="9608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4" name="AutoShape 28"/>
            <p:cNvSpPr>
              <a:spLocks noChangeArrowheads="1"/>
            </p:cNvSpPr>
            <p:nvPr/>
          </p:nvSpPr>
          <p:spPr bwMode="auto">
            <a:xfrm rot="8177239">
              <a:off x="6743" y="9686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5" name="AutoShape 29"/>
            <p:cNvSpPr>
              <a:spLocks noChangeArrowheads="1"/>
            </p:cNvSpPr>
            <p:nvPr/>
          </p:nvSpPr>
          <p:spPr bwMode="auto">
            <a:xfrm rot="8177239">
              <a:off x="1963" y="11077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6" name="AutoShape 30"/>
            <p:cNvSpPr>
              <a:spLocks noChangeArrowheads="1"/>
            </p:cNvSpPr>
            <p:nvPr/>
          </p:nvSpPr>
          <p:spPr bwMode="auto">
            <a:xfrm rot="8177239">
              <a:off x="3874" y="11155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7" name="AutoShape 31"/>
            <p:cNvSpPr>
              <a:spLocks noChangeArrowheads="1"/>
            </p:cNvSpPr>
            <p:nvPr/>
          </p:nvSpPr>
          <p:spPr bwMode="auto">
            <a:xfrm rot="8177239">
              <a:off x="7686" y="11316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8" name="AutoShape 32"/>
            <p:cNvSpPr>
              <a:spLocks noChangeArrowheads="1"/>
            </p:cNvSpPr>
            <p:nvPr/>
          </p:nvSpPr>
          <p:spPr bwMode="auto">
            <a:xfrm rot="8177239">
              <a:off x="5788" y="11233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Alternative Four Colour</a:t>
            </a: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GB" sz="2400"/>
              <a:t>Four colours are used in different way to the previous slide.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 sz="2400"/>
              <a:t>Rules:</a:t>
            </a:r>
          </a:p>
          <a:p>
            <a:pPr>
              <a:lnSpc>
                <a:spcPct val="90000"/>
              </a:lnSpc>
            </a:pPr>
            <a:r>
              <a:rPr lang="en-GB" sz="2400"/>
              <a:t>The pattern repeats</a:t>
            </a:r>
          </a:p>
          <a:p>
            <a:pPr>
              <a:lnSpc>
                <a:spcPct val="90000"/>
              </a:lnSpc>
            </a:pPr>
            <a:r>
              <a:rPr lang="en-GB" sz="2400"/>
              <a:t>No block can touch another block of the same colour </a:t>
            </a:r>
          </a:p>
          <a:p>
            <a:pPr>
              <a:lnSpc>
                <a:spcPct val="90000"/>
              </a:lnSpc>
            </a:pPr>
            <a:r>
              <a:rPr lang="en-GB" sz="2400"/>
              <a:t>Each block can touch only two other blocks of a different colour</a:t>
            </a:r>
            <a:endParaRPr lang="en-US" sz="2400"/>
          </a:p>
        </p:txBody>
      </p:sp>
      <p:grpSp>
        <p:nvGrpSpPr>
          <p:cNvPr id="12318" name="Group 30"/>
          <p:cNvGrpSpPr>
            <a:grpSpLocks/>
          </p:cNvGrpSpPr>
          <p:nvPr/>
        </p:nvGrpSpPr>
        <p:grpSpPr bwMode="auto">
          <a:xfrm>
            <a:off x="1258888" y="1844675"/>
            <a:ext cx="2736850" cy="4044950"/>
            <a:chOff x="1963" y="1575"/>
            <a:chExt cx="7550" cy="11558"/>
          </a:xfrm>
        </p:grpSpPr>
        <p:sp>
          <p:nvSpPr>
            <p:cNvPr id="12319" name="AutoShape 31"/>
            <p:cNvSpPr>
              <a:spLocks noChangeArrowheads="1"/>
            </p:cNvSpPr>
            <p:nvPr/>
          </p:nvSpPr>
          <p:spPr bwMode="auto">
            <a:xfrm rot="8177239">
              <a:off x="2031" y="1575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0" name="AutoShape 32"/>
            <p:cNvSpPr>
              <a:spLocks noChangeArrowheads="1"/>
            </p:cNvSpPr>
            <p:nvPr/>
          </p:nvSpPr>
          <p:spPr bwMode="auto">
            <a:xfrm rot="8177239">
              <a:off x="3942" y="1650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321" name="AutoShape 33"/>
            <p:cNvSpPr>
              <a:spLocks noChangeArrowheads="1"/>
            </p:cNvSpPr>
            <p:nvPr/>
          </p:nvSpPr>
          <p:spPr bwMode="auto">
            <a:xfrm rot="8177239">
              <a:off x="7754" y="1814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322" name="AutoShape 34"/>
            <p:cNvSpPr>
              <a:spLocks noChangeArrowheads="1"/>
            </p:cNvSpPr>
            <p:nvPr/>
          </p:nvSpPr>
          <p:spPr bwMode="auto">
            <a:xfrm rot="8177239">
              <a:off x="5856" y="1731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3" name="AutoShape 35"/>
            <p:cNvSpPr>
              <a:spLocks noChangeArrowheads="1"/>
            </p:cNvSpPr>
            <p:nvPr/>
          </p:nvSpPr>
          <p:spPr bwMode="auto">
            <a:xfrm rot="8177239">
              <a:off x="2972" y="3182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324" name="AutoShape 36"/>
            <p:cNvSpPr>
              <a:spLocks noChangeArrowheads="1"/>
            </p:cNvSpPr>
            <p:nvPr/>
          </p:nvSpPr>
          <p:spPr bwMode="auto">
            <a:xfrm rot="8177239">
              <a:off x="4890" y="3279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325" name="AutoShape 37"/>
            <p:cNvSpPr>
              <a:spLocks noChangeArrowheads="1"/>
            </p:cNvSpPr>
            <p:nvPr/>
          </p:nvSpPr>
          <p:spPr bwMode="auto">
            <a:xfrm rot="8177239">
              <a:off x="6789" y="3357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326" name="AutoShape 38"/>
            <p:cNvSpPr>
              <a:spLocks noChangeArrowheads="1"/>
            </p:cNvSpPr>
            <p:nvPr/>
          </p:nvSpPr>
          <p:spPr bwMode="auto">
            <a:xfrm rot="8177239">
              <a:off x="2008" y="4747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327" name="AutoShape 39"/>
            <p:cNvSpPr>
              <a:spLocks noChangeArrowheads="1"/>
            </p:cNvSpPr>
            <p:nvPr/>
          </p:nvSpPr>
          <p:spPr bwMode="auto">
            <a:xfrm rot="8177239">
              <a:off x="3919" y="4825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328" name="AutoShape 40"/>
            <p:cNvSpPr>
              <a:spLocks noChangeArrowheads="1"/>
            </p:cNvSpPr>
            <p:nvPr/>
          </p:nvSpPr>
          <p:spPr bwMode="auto">
            <a:xfrm rot="8177239">
              <a:off x="7731" y="4986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329" name="AutoShape 41"/>
            <p:cNvSpPr>
              <a:spLocks noChangeArrowheads="1"/>
            </p:cNvSpPr>
            <p:nvPr/>
          </p:nvSpPr>
          <p:spPr bwMode="auto">
            <a:xfrm rot="8177239">
              <a:off x="5833" y="4903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330" name="AutoShape 42"/>
            <p:cNvSpPr>
              <a:spLocks noChangeArrowheads="1"/>
            </p:cNvSpPr>
            <p:nvPr/>
          </p:nvSpPr>
          <p:spPr bwMode="auto">
            <a:xfrm rot="8177239">
              <a:off x="2949" y="6354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331" name="AutoShape 43"/>
            <p:cNvSpPr>
              <a:spLocks noChangeArrowheads="1"/>
            </p:cNvSpPr>
            <p:nvPr/>
          </p:nvSpPr>
          <p:spPr bwMode="auto">
            <a:xfrm rot="8177239">
              <a:off x="4867" y="6451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332" name="AutoShape 44"/>
            <p:cNvSpPr>
              <a:spLocks noChangeArrowheads="1"/>
            </p:cNvSpPr>
            <p:nvPr/>
          </p:nvSpPr>
          <p:spPr bwMode="auto">
            <a:xfrm rot="8177239">
              <a:off x="6766" y="6529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333" name="AutoShape 45"/>
            <p:cNvSpPr>
              <a:spLocks noChangeArrowheads="1"/>
            </p:cNvSpPr>
            <p:nvPr/>
          </p:nvSpPr>
          <p:spPr bwMode="auto">
            <a:xfrm rot="8177239">
              <a:off x="1985" y="7904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334" name="AutoShape 46"/>
            <p:cNvSpPr>
              <a:spLocks noChangeArrowheads="1"/>
            </p:cNvSpPr>
            <p:nvPr/>
          </p:nvSpPr>
          <p:spPr bwMode="auto">
            <a:xfrm rot="8177239">
              <a:off x="3896" y="7982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335" name="AutoShape 47"/>
            <p:cNvSpPr>
              <a:spLocks noChangeArrowheads="1"/>
            </p:cNvSpPr>
            <p:nvPr/>
          </p:nvSpPr>
          <p:spPr bwMode="auto">
            <a:xfrm rot="8177239">
              <a:off x="7708" y="8143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336" name="AutoShape 48"/>
            <p:cNvSpPr>
              <a:spLocks noChangeArrowheads="1"/>
            </p:cNvSpPr>
            <p:nvPr/>
          </p:nvSpPr>
          <p:spPr bwMode="auto">
            <a:xfrm rot="8177239">
              <a:off x="5810" y="8060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337" name="AutoShape 49"/>
            <p:cNvSpPr>
              <a:spLocks noChangeArrowheads="1"/>
            </p:cNvSpPr>
            <p:nvPr/>
          </p:nvSpPr>
          <p:spPr bwMode="auto">
            <a:xfrm rot="8177239">
              <a:off x="2926" y="9511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338" name="AutoShape 50"/>
            <p:cNvSpPr>
              <a:spLocks noChangeArrowheads="1"/>
            </p:cNvSpPr>
            <p:nvPr/>
          </p:nvSpPr>
          <p:spPr bwMode="auto">
            <a:xfrm rot="8177239">
              <a:off x="4844" y="9608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339" name="AutoShape 51"/>
            <p:cNvSpPr>
              <a:spLocks noChangeArrowheads="1"/>
            </p:cNvSpPr>
            <p:nvPr/>
          </p:nvSpPr>
          <p:spPr bwMode="auto">
            <a:xfrm rot="8177239">
              <a:off x="6743" y="9686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340" name="AutoShape 52"/>
            <p:cNvSpPr>
              <a:spLocks noChangeArrowheads="1"/>
            </p:cNvSpPr>
            <p:nvPr/>
          </p:nvSpPr>
          <p:spPr bwMode="auto">
            <a:xfrm rot="8177239">
              <a:off x="1963" y="11077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341" name="AutoShape 53"/>
            <p:cNvSpPr>
              <a:spLocks noChangeArrowheads="1"/>
            </p:cNvSpPr>
            <p:nvPr/>
          </p:nvSpPr>
          <p:spPr bwMode="auto">
            <a:xfrm rot="8177239">
              <a:off x="3874" y="11155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342" name="AutoShape 54"/>
            <p:cNvSpPr>
              <a:spLocks noChangeArrowheads="1"/>
            </p:cNvSpPr>
            <p:nvPr/>
          </p:nvSpPr>
          <p:spPr bwMode="auto">
            <a:xfrm rot="8177239">
              <a:off x="7686" y="11316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343" name="AutoShape 55"/>
            <p:cNvSpPr>
              <a:spLocks noChangeArrowheads="1"/>
            </p:cNvSpPr>
            <p:nvPr/>
          </p:nvSpPr>
          <p:spPr bwMode="auto">
            <a:xfrm rot="8177239">
              <a:off x="5788" y="11233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Seven </a:t>
            </a:r>
            <a:r>
              <a:rPr lang="en-GB" dirty="0"/>
              <a:t>Colour Example</a:t>
            </a:r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sz="2800" dirty="0"/>
              <a:t>In this example </a:t>
            </a:r>
            <a:r>
              <a:rPr lang="en-GB" sz="2800" dirty="0" smtClean="0"/>
              <a:t>seven</a:t>
            </a:r>
            <a:endParaRPr lang="en-GB" sz="2800" dirty="0"/>
          </a:p>
          <a:p>
            <a:pPr>
              <a:buFontTx/>
              <a:buNone/>
            </a:pPr>
            <a:r>
              <a:rPr lang="en-GB" sz="2800" dirty="0"/>
              <a:t>colours are used.</a:t>
            </a:r>
          </a:p>
          <a:p>
            <a:pPr>
              <a:buFontTx/>
              <a:buNone/>
            </a:pPr>
            <a:r>
              <a:rPr lang="en-GB" sz="2800" dirty="0"/>
              <a:t>Rules:</a:t>
            </a:r>
          </a:p>
          <a:p>
            <a:r>
              <a:rPr lang="en-GB" sz="2800" dirty="0"/>
              <a:t>No block can touch another block of the same colour</a:t>
            </a:r>
            <a:endParaRPr lang="en-US" sz="2800" dirty="0"/>
          </a:p>
        </p:txBody>
      </p:sp>
      <p:grpSp>
        <p:nvGrpSpPr>
          <p:cNvPr id="13316" name="Group 4"/>
          <p:cNvGrpSpPr>
            <a:grpSpLocks/>
          </p:cNvGrpSpPr>
          <p:nvPr/>
        </p:nvGrpSpPr>
        <p:grpSpPr bwMode="auto">
          <a:xfrm>
            <a:off x="1403350" y="1916113"/>
            <a:ext cx="2663825" cy="4033837"/>
            <a:chOff x="1963" y="1575"/>
            <a:chExt cx="7550" cy="11558"/>
          </a:xfrm>
        </p:grpSpPr>
        <p:sp>
          <p:nvSpPr>
            <p:cNvPr id="13317" name="AutoShape 5"/>
            <p:cNvSpPr>
              <a:spLocks noChangeArrowheads="1"/>
            </p:cNvSpPr>
            <p:nvPr/>
          </p:nvSpPr>
          <p:spPr bwMode="auto">
            <a:xfrm rot="8177239">
              <a:off x="2031" y="1575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18" name="AutoShape 6"/>
            <p:cNvSpPr>
              <a:spLocks noChangeArrowheads="1"/>
            </p:cNvSpPr>
            <p:nvPr/>
          </p:nvSpPr>
          <p:spPr bwMode="auto">
            <a:xfrm rot="8177239">
              <a:off x="3942" y="1650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19" name="AutoShape 7"/>
            <p:cNvSpPr>
              <a:spLocks noChangeArrowheads="1"/>
            </p:cNvSpPr>
            <p:nvPr/>
          </p:nvSpPr>
          <p:spPr bwMode="auto">
            <a:xfrm rot="8177239">
              <a:off x="7754" y="1814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CC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20" name="AutoShape 8"/>
            <p:cNvSpPr>
              <a:spLocks noChangeArrowheads="1"/>
            </p:cNvSpPr>
            <p:nvPr/>
          </p:nvSpPr>
          <p:spPr bwMode="auto">
            <a:xfrm rot="8177239">
              <a:off x="5856" y="1731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99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21" name="AutoShape 9"/>
            <p:cNvSpPr>
              <a:spLocks noChangeArrowheads="1"/>
            </p:cNvSpPr>
            <p:nvPr/>
          </p:nvSpPr>
          <p:spPr bwMode="auto">
            <a:xfrm rot="8177239">
              <a:off x="2972" y="3182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99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2" name="AutoShape 10"/>
            <p:cNvSpPr>
              <a:spLocks noChangeArrowheads="1"/>
            </p:cNvSpPr>
            <p:nvPr/>
          </p:nvSpPr>
          <p:spPr bwMode="auto">
            <a:xfrm rot="8177239">
              <a:off x="4890" y="3279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3" name="AutoShape 11"/>
            <p:cNvSpPr>
              <a:spLocks noChangeArrowheads="1"/>
            </p:cNvSpPr>
            <p:nvPr/>
          </p:nvSpPr>
          <p:spPr bwMode="auto">
            <a:xfrm rot="8177239">
              <a:off x="6789" y="3357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4" name="AutoShape 12"/>
            <p:cNvSpPr>
              <a:spLocks noChangeArrowheads="1"/>
            </p:cNvSpPr>
            <p:nvPr/>
          </p:nvSpPr>
          <p:spPr bwMode="auto">
            <a:xfrm rot="8177239">
              <a:off x="2008" y="4747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25" name="AutoShape 13"/>
            <p:cNvSpPr>
              <a:spLocks noChangeArrowheads="1"/>
            </p:cNvSpPr>
            <p:nvPr/>
          </p:nvSpPr>
          <p:spPr bwMode="auto">
            <a:xfrm rot="8177239">
              <a:off x="3919" y="4825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CC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6" name="AutoShape 14"/>
            <p:cNvSpPr>
              <a:spLocks noChangeArrowheads="1"/>
            </p:cNvSpPr>
            <p:nvPr/>
          </p:nvSpPr>
          <p:spPr bwMode="auto">
            <a:xfrm rot="8177239">
              <a:off x="7731" y="4986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27" name="AutoShape 15"/>
            <p:cNvSpPr>
              <a:spLocks noChangeArrowheads="1"/>
            </p:cNvSpPr>
            <p:nvPr/>
          </p:nvSpPr>
          <p:spPr bwMode="auto">
            <a:xfrm rot="8177239">
              <a:off x="5833" y="4903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8" name="AutoShape 16"/>
            <p:cNvSpPr>
              <a:spLocks noChangeArrowheads="1"/>
            </p:cNvSpPr>
            <p:nvPr/>
          </p:nvSpPr>
          <p:spPr bwMode="auto">
            <a:xfrm rot="8177239">
              <a:off x="2949" y="6354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29" name="AutoShape 17"/>
            <p:cNvSpPr>
              <a:spLocks noChangeArrowheads="1"/>
            </p:cNvSpPr>
            <p:nvPr/>
          </p:nvSpPr>
          <p:spPr bwMode="auto">
            <a:xfrm rot="8177239">
              <a:off x="4867" y="6451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99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30" name="AutoShape 18"/>
            <p:cNvSpPr>
              <a:spLocks noChangeArrowheads="1"/>
            </p:cNvSpPr>
            <p:nvPr/>
          </p:nvSpPr>
          <p:spPr bwMode="auto">
            <a:xfrm rot="8177239">
              <a:off x="6766" y="6529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99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31" name="AutoShape 19"/>
            <p:cNvSpPr>
              <a:spLocks noChangeArrowheads="1"/>
            </p:cNvSpPr>
            <p:nvPr/>
          </p:nvSpPr>
          <p:spPr bwMode="auto">
            <a:xfrm rot="8177239">
              <a:off x="1985" y="7904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99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32" name="AutoShape 20"/>
            <p:cNvSpPr>
              <a:spLocks noChangeArrowheads="1"/>
            </p:cNvSpPr>
            <p:nvPr/>
          </p:nvSpPr>
          <p:spPr bwMode="auto">
            <a:xfrm rot="8177239">
              <a:off x="3896" y="7982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33" name="AutoShape 21"/>
            <p:cNvSpPr>
              <a:spLocks noChangeArrowheads="1"/>
            </p:cNvSpPr>
            <p:nvPr/>
          </p:nvSpPr>
          <p:spPr bwMode="auto">
            <a:xfrm rot="8177239">
              <a:off x="7708" y="8143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CC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34" name="AutoShape 22"/>
            <p:cNvSpPr>
              <a:spLocks noChangeArrowheads="1"/>
            </p:cNvSpPr>
            <p:nvPr/>
          </p:nvSpPr>
          <p:spPr bwMode="auto">
            <a:xfrm rot="8177239">
              <a:off x="5810" y="8060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35" name="AutoShape 23"/>
            <p:cNvSpPr>
              <a:spLocks noChangeArrowheads="1"/>
            </p:cNvSpPr>
            <p:nvPr/>
          </p:nvSpPr>
          <p:spPr bwMode="auto">
            <a:xfrm rot="8177239">
              <a:off x="2926" y="9511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CC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36" name="AutoShape 24"/>
            <p:cNvSpPr>
              <a:spLocks noChangeArrowheads="1"/>
            </p:cNvSpPr>
            <p:nvPr/>
          </p:nvSpPr>
          <p:spPr bwMode="auto">
            <a:xfrm rot="8177239">
              <a:off x="4844" y="9608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37" name="AutoShape 25"/>
            <p:cNvSpPr>
              <a:spLocks noChangeArrowheads="1"/>
            </p:cNvSpPr>
            <p:nvPr/>
          </p:nvSpPr>
          <p:spPr bwMode="auto">
            <a:xfrm rot="8177239">
              <a:off x="6743" y="9686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38" name="AutoShape 26"/>
            <p:cNvSpPr>
              <a:spLocks noChangeArrowheads="1"/>
            </p:cNvSpPr>
            <p:nvPr/>
          </p:nvSpPr>
          <p:spPr bwMode="auto">
            <a:xfrm rot="8177239">
              <a:off x="1963" y="11077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39" name="AutoShape 27"/>
            <p:cNvSpPr>
              <a:spLocks noChangeArrowheads="1"/>
            </p:cNvSpPr>
            <p:nvPr/>
          </p:nvSpPr>
          <p:spPr bwMode="auto">
            <a:xfrm rot="8177239">
              <a:off x="3874" y="11155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99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40" name="AutoShape 28"/>
            <p:cNvSpPr>
              <a:spLocks noChangeArrowheads="1"/>
            </p:cNvSpPr>
            <p:nvPr/>
          </p:nvSpPr>
          <p:spPr bwMode="auto">
            <a:xfrm rot="8177239">
              <a:off x="7686" y="11316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41" name="AutoShape 29"/>
            <p:cNvSpPr>
              <a:spLocks noChangeArrowheads="1"/>
            </p:cNvSpPr>
            <p:nvPr/>
          </p:nvSpPr>
          <p:spPr bwMode="auto">
            <a:xfrm rot="8177239">
              <a:off x="5788" y="11233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99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Tessellating Patterns </a:t>
            </a: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/>
              <a:t>Tessellating is when shapes fit together to make a pattern</a:t>
            </a:r>
          </a:p>
          <a:p>
            <a:pPr>
              <a:lnSpc>
                <a:spcPct val="90000"/>
              </a:lnSpc>
            </a:pPr>
            <a:r>
              <a:rPr lang="en-GB"/>
              <a:t>We see patterns like this all around us in buildings, fabric designs and wall paper as well as in nature.</a:t>
            </a:r>
          </a:p>
          <a:p>
            <a:pPr>
              <a:lnSpc>
                <a:spcPct val="90000"/>
              </a:lnSpc>
            </a:pPr>
            <a:r>
              <a:rPr lang="en-GB"/>
              <a:t>In this exercise the shapes we will fit together are like building blocks but are really hexagonal in shape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Selecting the shapes</a:t>
            </a: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4246563" cy="4114800"/>
          </a:xfrm>
        </p:spPr>
        <p:txBody>
          <a:bodyPr/>
          <a:lstStyle/>
          <a:p>
            <a:r>
              <a:rPr lang="en-GB"/>
              <a:t>You can do this exercise working in Microsoft Word</a:t>
            </a:r>
          </a:p>
          <a:p>
            <a:r>
              <a:rPr lang="en-GB"/>
              <a:t>From the drawing menu select Autoshapes then Basic shapes and cube</a:t>
            </a:r>
            <a:endParaRPr lang="en-US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/>
          <a:srcRect l="7813" t="60829" r="66937" b="7813"/>
          <a:stretch>
            <a:fillRect/>
          </a:stretch>
        </p:blipFill>
        <p:spPr bwMode="auto">
          <a:xfrm>
            <a:off x="5292725" y="1989138"/>
            <a:ext cx="3621088" cy="337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Creating the pattern</a:t>
            </a: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sz="2800"/>
              <a:t>Insert as many shapes as you want to create your pattern</a:t>
            </a:r>
            <a:endParaRPr lang="en-US" sz="2800"/>
          </a:p>
        </p:txBody>
      </p:sp>
      <p:grpSp>
        <p:nvGrpSpPr>
          <p:cNvPr id="21508" name="Group 4"/>
          <p:cNvGrpSpPr>
            <a:grpSpLocks/>
          </p:cNvGrpSpPr>
          <p:nvPr/>
        </p:nvGrpSpPr>
        <p:grpSpPr bwMode="auto">
          <a:xfrm>
            <a:off x="1331913" y="1844675"/>
            <a:ext cx="2735262" cy="4046538"/>
            <a:chOff x="1963" y="1575"/>
            <a:chExt cx="7550" cy="11558"/>
          </a:xfrm>
        </p:grpSpPr>
        <p:sp>
          <p:nvSpPr>
            <p:cNvPr id="21509" name="AutoShape 5"/>
            <p:cNvSpPr>
              <a:spLocks noChangeArrowheads="1"/>
            </p:cNvSpPr>
            <p:nvPr/>
          </p:nvSpPr>
          <p:spPr bwMode="auto">
            <a:xfrm rot="8177239">
              <a:off x="2031" y="1575"/>
              <a:ext cx="1759" cy="1817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0" name="AutoShape 6"/>
            <p:cNvSpPr>
              <a:spLocks noChangeArrowheads="1"/>
            </p:cNvSpPr>
            <p:nvPr/>
          </p:nvSpPr>
          <p:spPr bwMode="auto">
            <a:xfrm rot="8177239">
              <a:off x="3942" y="1650"/>
              <a:ext cx="1759" cy="1817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1" name="AutoShape 7"/>
            <p:cNvSpPr>
              <a:spLocks noChangeArrowheads="1"/>
            </p:cNvSpPr>
            <p:nvPr/>
          </p:nvSpPr>
          <p:spPr bwMode="auto">
            <a:xfrm rot="8177239">
              <a:off x="7754" y="1814"/>
              <a:ext cx="1759" cy="1817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12" name="AutoShape 8"/>
            <p:cNvSpPr>
              <a:spLocks noChangeArrowheads="1"/>
            </p:cNvSpPr>
            <p:nvPr/>
          </p:nvSpPr>
          <p:spPr bwMode="auto">
            <a:xfrm rot="8177239">
              <a:off x="5856" y="1731"/>
              <a:ext cx="1759" cy="1817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3" name="AutoShape 9"/>
            <p:cNvSpPr>
              <a:spLocks noChangeArrowheads="1"/>
            </p:cNvSpPr>
            <p:nvPr/>
          </p:nvSpPr>
          <p:spPr bwMode="auto">
            <a:xfrm rot="8177239">
              <a:off x="2972" y="3182"/>
              <a:ext cx="1759" cy="1817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14" name="AutoShape 10"/>
            <p:cNvSpPr>
              <a:spLocks noChangeArrowheads="1"/>
            </p:cNvSpPr>
            <p:nvPr/>
          </p:nvSpPr>
          <p:spPr bwMode="auto">
            <a:xfrm rot="8177239">
              <a:off x="4890" y="3279"/>
              <a:ext cx="1759" cy="1817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15" name="AutoShape 11"/>
            <p:cNvSpPr>
              <a:spLocks noChangeArrowheads="1"/>
            </p:cNvSpPr>
            <p:nvPr/>
          </p:nvSpPr>
          <p:spPr bwMode="auto">
            <a:xfrm rot="8177239">
              <a:off x="6789" y="3357"/>
              <a:ext cx="1759" cy="1817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16" name="AutoShape 12"/>
            <p:cNvSpPr>
              <a:spLocks noChangeArrowheads="1"/>
            </p:cNvSpPr>
            <p:nvPr/>
          </p:nvSpPr>
          <p:spPr bwMode="auto">
            <a:xfrm rot="8177239">
              <a:off x="2008" y="4747"/>
              <a:ext cx="1759" cy="1817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17" name="AutoShape 13"/>
            <p:cNvSpPr>
              <a:spLocks noChangeArrowheads="1"/>
            </p:cNvSpPr>
            <p:nvPr/>
          </p:nvSpPr>
          <p:spPr bwMode="auto">
            <a:xfrm rot="8177239">
              <a:off x="3919" y="4825"/>
              <a:ext cx="1759" cy="1817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18" name="AutoShape 14"/>
            <p:cNvSpPr>
              <a:spLocks noChangeArrowheads="1"/>
            </p:cNvSpPr>
            <p:nvPr/>
          </p:nvSpPr>
          <p:spPr bwMode="auto">
            <a:xfrm rot="8177239">
              <a:off x="7731" y="4986"/>
              <a:ext cx="1759" cy="1817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19" name="AutoShape 15"/>
            <p:cNvSpPr>
              <a:spLocks noChangeArrowheads="1"/>
            </p:cNvSpPr>
            <p:nvPr/>
          </p:nvSpPr>
          <p:spPr bwMode="auto">
            <a:xfrm rot="8177239">
              <a:off x="5833" y="4903"/>
              <a:ext cx="1759" cy="1817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20" name="AutoShape 16"/>
            <p:cNvSpPr>
              <a:spLocks noChangeArrowheads="1"/>
            </p:cNvSpPr>
            <p:nvPr/>
          </p:nvSpPr>
          <p:spPr bwMode="auto">
            <a:xfrm rot="8177239">
              <a:off x="2949" y="6354"/>
              <a:ext cx="1759" cy="1817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21" name="AutoShape 17"/>
            <p:cNvSpPr>
              <a:spLocks noChangeArrowheads="1"/>
            </p:cNvSpPr>
            <p:nvPr/>
          </p:nvSpPr>
          <p:spPr bwMode="auto">
            <a:xfrm rot="8177239">
              <a:off x="4867" y="6451"/>
              <a:ext cx="1759" cy="1817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22" name="AutoShape 18"/>
            <p:cNvSpPr>
              <a:spLocks noChangeArrowheads="1"/>
            </p:cNvSpPr>
            <p:nvPr/>
          </p:nvSpPr>
          <p:spPr bwMode="auto">
            <a:xfrm rot="8177239">
              <a:off x="6766" y="6529"/>
              <a:ext cx="1759" cy="1817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23" name="AutoShape 19"/>
            <p:cNvSpPr>
              <a:spLocks noChangeArrowheads="1"/>
            </p:cNvSpPr>
            <p:nvPr/>
          </p:nvSpPr>
          <p:spPr bwMode="auto">
            <a:xfrm rot="8177239">
              <a:off x="1985" y="7904"/>
              <a:ext cx="1759" cy="1817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24" name="AutoShape 20"/>
            <p:cNvSpPr>
              <a:spLocks noChangeArrowheads="1"/>
            </p:cNvSpPr>
            <p:nvPr/>
          </p:nvSpPr>
          <p:spPr bwMode="auto">
            <a:xfrm rot="8177239">
              <a:off x="3896" y="7982"/>
              <a:ext cx="1759" cy="1817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25" name="AutoShape 21"/>
            <p:cNvSpPr>
              <a:spLocks noChangeArrowheads="1"/>
            </p:cNvSpPr>
            <p:nvPr/>
          </p:nvSpPr>
          <p:spPr bwMode="auto">
            <a:xfrm rot="8177239">
              <a:off x="7708" y="8143"/>
              <a:ext cx="1759" cy="1817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26" name="AutoShape 22"/>
            <p:cNvSpPr>
              <a:spLocks noChangeArrowheads="1"/>
            </p:cNvSpPr>
            <p:nvPr/>
          </p:nvSpPr>
          <p:spPr bwMode="auto">
            <a:xfrm rot="8177239">
              <a:off x="5810" y="8060"/>
              <a:ext cx="1759" cy="1817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27" name="AutoShape 23"/>
            <p:cNvSpPr>
              <a:spLocks noChangeArrowheads="1"/>
            </p:cNvSpPr>
            <p:nvPr/>
          </p:nvSpPr>
          <p:spPr bwMode="auto">
            <a:xfrm rot="8177239">
              <a:off x="2926" y="9511"/>
              <a:ext cx="1759" cy="1817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28" name="AutoShape 24"/>
            <p:cNvSpPr>
              <a:spLocks noChangeArrowheads="1"/>
            </p:cNvSpPr>
            <p:nvPr/>
          </p:nvSpPr>
          <p:spPr bwMode="auto">
            <a:xfrm rot="8177239">
              <a:off x="4844" y="9608"/>
              <a:ext cx="1759" cy="1817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29" name="AutoShape 25"/>
            <p:cNvSpPr>
              <a:spLocks noChangeArrowheads="1"/>
            </p:cNvSpPr>
            <p:nvPr/>
          </p:nvSpPr>
          <p:spPr bwMode="auto">
            <a:xfrm rot="8177239">
              <a:off x="6743" y="9686"/>
              <a:ext cx="1759" cy="1817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30" name="AutoShape 26"/>
            <p:cNvSpPr>
              <a:spLocks noChangeArrowheads="1"/>
            </p:cNvSpPr>
            <p:nvPr/>
          </p:nvSpPr>
          <p:spPr bwMode="auto">
            <a:xfrm rot="8177239">
              <a:off x="1963" y="11077"/>
              <a:ext cx="1759" cy="1817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31" name="AutoShape 27"/>
            <p:cNvSpPr>
              <a:spLocks noChangeArrowheads="1"/>
            </p:cNvSpPr>
            <p:nvPr/>
          </p:nvSpPr>
          <p:spPr bwMode="auto">
            <a:xfrm rot="8177239">
              <a:off x="3874" y="11155"/>
              <a:ext cx="1759" cy="1817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32" name="AutoShape 28"/>
            <p:cNvSpPr>
              <a:spLocks noChangeArrowheads="1"/>
            </p:cNvSpPr>
            <p:nvPr/>
          </p:nvSpPr>
          <p:spPr bwMode="auto">
            <a:xfrm rot="8177239">
              <a:off x="7686" y="11316"/>
              <a:ext cx="1759" cy="1817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33" name="AutoShape 29"/>
            <p:cNvSpPr>
              <a:spLocks noChangeArrowheads="1"/>
            </p:cNvSpPr>
            <p:nvPr/>
          </p:nvSpPr>
          <p:spPr bwMode="auto">
            <a:xfrm rot="8177239">
              <a:off x="5788" y="11233"/>
              <a:ext cx="1759" cy="1817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Tessellating Patterns 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916113"/>
            <a:ext cx="4103687" cy="4114800"/>
          </a:xfrm>
        </p:spPr>
        <p:txBody>
          <a:bodyPr/>
          <a:lstStyle/>
          <a:p>
            <a:r>
              <a:rPr lang="en-GB" sz="2800"/>
              <a:t>Filling in the colours</a:t>
            </a:r>
          </a:p>
          <a:p>
            <a:r>
              <a:rPr lang="en-GB" sz="2800"/>
              <a:t>Right click on an uncoloured shape and select the ‘Format Autoshape…’ option.</a:t>
            </a:r>
          </a:p>
          <a:p>
            <a:r>
              <a:rPr lang="en-GB" sz="2800"/>
              <a:t>Choose a colour and click OK</a:t>
            </a:r>
            <a:endParaRPr lang="en-US" sz="2800"/>
          </a:p>
        </p:txBody>
      </p:sp>
      <p:pic>
        <p:nvPicPr>
          <p:cNvPr id="16388" name="Picture 4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932363" y="1844675"/>
            <a:ext cx="3810000" cy="34623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Tessellating Patterns </a:t>
            </a: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916113"/>
            <a:ext cx="4103687" cy="4114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GB" sz="2400"/>
              <a:t>Copying colours</a:t>
            </a:r>
          </a:p>
          <a:p>
            <a:pPr>
              <a:lnSpc>
                <a:spcPct val="90000"/>
              </a:lnSpc>
            </a:pPr>
            <a:r>
              <a:rPr lang="en-GB" sz="2400"/>
              <a:t>Once all the required colours have been selected it is only necessary to select an existing coloured shape then use the </a:t>
            </a:r>
            <a:r>
              <a:rPr lang="en-GB" sz="2400" b="1"/>
              <a:t>format painter</a:t>
            </a:r>
            <a:r>
              <a:rPr lang="en-GB" sz="2400"/>
              <a:t> on the standard toolbar to copy the colour format to other shapes.</a:t>
            </a:r>
          </a:p>
        </p:txBody>
      </p:sp>
      <p:pic>
        <p:nvPicPr>
          <p:cNvPr id="18438" name="Picture 6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 l="24823" t="16031" r="62752" b="77228"/>
          <a:stretch>
            <a:fillRect/>
          </a:stretch>
        </p:blipFill>
        <p:spPr>
          <a:xfrm>
            <a:off x="5076825" y="2349500"/>
            <a:ext cx="2970213" cy="27035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Three Colour Example</a:t>
            </a:r>
            <a:endParaRPr 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GB" sz="2400"/>
              <a:t>In this example three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 sz="2400"/>
              <a:t>colours are used.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 sz="2400"/>
              <a:t>Rules:</a:t>
            </a:r>
          </a:p>
          <a:p>
            <a:pPr>
              <a:lnSpc>
                <a:spcPct val="90000"/>
              </a:lnSpc>
            </a:pPr>
            <a:r>
              <a:rPr lang="en-GB" sz="2400"/>
              <a:t>The pattern repeats</a:t>
            </a:r>
          </a:p>
          <a:p>
            <a:pPr>
              <a:lnSpc>
                <a:spcPct val="90000"/>
              </a:lnSpc>
            </a:pPr>
            <a:r>
              <a:rPr lang="en-GB" sz="2400"/>
              <a:t>Colours alternate on each row</a:t>
            </a:r>
          </a:p>
          <a:p>
            <a:pPr>
              <a:lnSpc>
                <a:spcPct val="90000"/>
              </a:lnSpc>
            </a:pPr>
            <a:r>
              <a:rPr lang="en-GB" sz="2400"/>
              <a:t>Each block only touches two blocks of the same colour and two of each different colour</a:t>
            </a:r>
            <a:endParaRPr lang="en-US" sz="2400"/>
          </a:p>
        </p:txBody>
      </p:sp>
      <p:grpSp>
        <p:nvGrpSpPr>
          <p:cNvPr id="7227" name="Group 59"/>
          <p:cNvGrpSpPr>
            <a:grpSpLocks/>
          </p:cNvGrpSpPr>
          <p:nvPr/>
        </p:nvGrpSpPr>
        <p:grpSpPr bwMode="auto">
          <a:xfrm>
            <a:off x="1331913" y="1844675"/>
            <a:ext cx="2735262" cy="4046538"/>
            <a:chOff x="1963" y="1575"/>
            <a:chExt cx="7550" cy="11558"/>
          </a:xfrm>
        </p:grpSpPr>
        <p:sp>
          <p:nvSpPr>
            <p:cNvPr id="7228" name="AutoShape 60"/>
            <p:cNvSpPr>
              <a:spLocks noChangeArrowheads="1"/>
            </p:cNvSpPr>
            <p:nvPr/>
          </p:nvSpPr>
          <p:spPr bwMode="auto">
            <a:xfrm rot="8177239">
              <a:off x="2031" y="1575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9" name="AutoShape 61"/>
            <p:cNvSpPr>
              <a:spLocks noChangeArrowheads="1"/>
            </p:cNvSpPr>
            <p:nvPr/>
          </p:nvSpPr>
          <p:spPr bwMode="auto">
            <a:xfrm rot="8177239">
              <a:off x="3942" y="1650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0" name="AutoShape 62"/>
            <p:cNvSpPr>
              <a:spLocks noChangeArrowheads="1"/>
            </p:cNvSpPr>
            <p:nvPr/>
          </p:nvSpPr>
          <p:spPr bwMode="auto">
            <a:xfrm rot="8177239">
              <a:off x="7754" y="1814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231" name="AutoShape 63"/>
            <p:cNvSpPr>
              <a:spLocks noChangeArrowheads="1"/>
            </p:cNvSpPr>
            <p:nvPr/>
          </p:nvSpPr>
          <p:spPr bwMode="auto">
            <a:xfrm rot="8177239">
              <a:off x="5856" y="1731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2" name="AutoShape 64"/>
            <p:cNvSpPr>
              <a:spLocks noChangeArrowheads="1"/>
            </p:cNvSpPr>
            <p:nvPr/>
          </p:nvSpPr>
          <p:spPr bwMode="auto">
            <a:xfrm rot="8177239">
              <a:off x="2972" y="3182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233" name="AutoShape 65"/>
            <p:cNvSpPr>
              <a:spLocks noChangeArrowheads="1"/>
            </p:cNvSpPr>
            <p:nvPr/>
          </p:nvSpPr>
          <p:spPr bwMode="auto">
            <a:xfrm rot="8177239">
              <a:off x="4890" y="3279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234" name="AutoShape 66"/>
            <p:cNvSpPr>
              <a:spLocks noChangeArrowheads="1"/>
            </p:cNvSpPr>
            <p:nvPr/>
          </p:nvSpPr>
          <p:spPr bwMode="auto">
            <a:xfrm rot="8177239">
              <a:off x="6789" y="3357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235" name="AutoShape 67"/>
            <p:cNvSpPr>
              <a:spLocks noChangeArrowheads="1"/>
            </p:cNvSpPr>
            <p:nvPr/>
          </p:nvSpPr>
          <p:spPr bwMode="auto">
            <a:xfrm rot="8177239">
              <a:off x="2008" y="4747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236" name="AutoShape 68"/>
            <p:cNvSpPr>
              <a:spLocks noChangeArrowheads="1"/>
            </p:cNvSpPr>
            <p:nvPr/>
          </p:nvSpPr>
          <p:spPr bwMode="auto">
            <a:xfrm rot="8177239">
              <a:off x="3919" y="4825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237" name="AutoShape 69"/>
            <p:cNvSpPr>
              <a:spLocks noChangeArrowheads="1"/>
            </p:cNvSpPr>
            <p:nvPr/>
          </p:nvSpPr>
          <p:spPr bwMode="auto">
            <a:xfrm rot="8177239">
              <a:off x="7731" y="4986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238" name="AutoShape 70"/>
            <p:cNvSpPr>
              <a:spLocks noChangeArrowheads="1"/>
            </p:cNvSpPr>
            <p:nvPr/>
          </p:nvSpPr>
          <p:spPr bwMode="auto">
            <a:xfrm rot="8177239">
              <a:off x="5833" y="4903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239" name="AutoShape 71"/>
            <p:cNvSpPr>
              <a:spLocks noChangeArrowheads="1"/>
            </p:cNvSpPr>
            <p:nvPr/>
          </p:nvSpPr>
          <p:spPr bwMode="auto">
            <a:xfrm rot="8177239">
              <a:off x="2949" y="6354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240" name="AutoShape 72"/>
            <p:cNvSpPr>
              <a:spLocks noChangeArrowheads="1"/>
            </p:cNvSpPr>
            <p:nvPr/>
          </p:nvSpPr>
          <p:spPr bwMode="auto">
            <a:xfrm rot="8177239">
              <a:off x="4867" y="6451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241" name="AutoShape 73"/>
            <p:cNvSpPr>
              <a:spLocks noChangeArrowheads="1"/>
            </p:cNvSpPr>
            <p:nvPr/>
          </p:nvSpPr>
          <p:spPr bwMode="auto">
            <a:xfrm rot="8177239">
              <a:off x="6766" y="6529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242" name="AutoShape 74"/>
            <p:cNvSpPr>
              <a:spLocks noChangeArrowheads="1"/>
            </p:cNvSpPr>
            <p:nvPr/>
          </p:nvSpPr>
          <p:spPr bwMode="auto">
            <a:xfrm rot="8177239">
              <a:off x="1985" y="7904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243" name="AutoShape 75"/>
            <p:cNvSpPr>
              <a:spLocks noChangeArrowheads="1"/>
            </p:cNvSpPr>
            <p:nvPr/>
          </p:nvSpPr>
          <p:spPr bwMode="auto">
            <a:xfrm rot="8177239">
              <a:off x="3896" y="7982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244" name="AutoShape 76"/>
            <p:cNvSpPr>
              <a:spLocks noChangeArrowheads="1"/>
            </p:cNvSpPr>
            <p:nvPr/>
          </p:nvSpPr>
          <p:spPr bwMode="auto">
            <a:xfrm rot="8177239">
              <a:off x="7708" y="8143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245" name="AutoShape 77"/>
            <p:cNvSpPr>
              <a:spLocks noChangeArrowheads="1"/>
            </p:cNvSpPr>
            <p:nvPr/>
          </p:nvSpPr>
          <p:spPr bwMode="auto">
            <a:xfrm rot="8177239">
              <a:off x="5810" y="8060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246" name="AutoShape 78"/>
            <p:cNvSpPr>
              <a:spLocks noChangeArrowheads="1"/>
            </p:cNvSpPr>
            <p:nvPr/>
          </p:nvSpPr>
          <p:spPr bwMode="auto">
            <a:xfrm rot="8177239">
              <a:off x="2926" y="9511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247" name="AutoShape 79"/>
            <p:cNvSpPr>
              <a:spLocks noChangeArrowheads="1"/>
            </p:cNvSpPr>
            <p:nvPr/>
          </p:nvSpPr>
          <p:spPr bwMode="auto">
            <a:xfrm rot="8177239">
              <a:off x="4844" y="9608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248" name="AutoShape 80"/>
            <p:cNvSpPr>
              <a:spLocks noChangeArrowheads="1"/>
            </p:cNvSpPr>
            <p:nvPr/>
          </p:nvSpPr>
          <p:spPr bwMode="auto">
            <a:xfrm rot="8177239">
              <a:off x="6743" y="9686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249" name="AutoShape 81"/>
            <p:cNvSpPr>
              <a:spLocks noChangeArrowheads="1"/>
            </p:cNvSpPr>
            <p:nvPr/>
          </p:nvSpPr>
          <p:spPr bwMode="auto">
            <a:xfrm rot="8177239">
              <a:off x="1963" y="11077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250" name="AutoShape 82"/>
            <p:cNvSpPr>
              <a:spLocks noChangeArrowheads="1"/>
            </p:cNvSpPr>
            <p:nvPr/>
          </p:nvSpPr>
          <p:spPr bwMode="auto">
            <a:xfrm rot="8177239">
              <a:off x="3874" y="11155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251" name="AutoShape 83"/>
            <p:cNvSpPr>
              <a:spLocks noChangeArrowheads="1"/>
            </p:cNvSpPr>
            <p:nvPr/>
          </p:nvSpPr>
          <p:spPr bwMode="auto">
            <a:xfrm rot="8177239">
              <a:off x="7686" y="11316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252" name="AutoShape 84"/>
            <p:cNvSpPr>
              <a:spLocks noChangeArrowheads="1"/>
            </p:cNvSpPr>
            <p:nvPr/>
          </p:nvSpPr>
          <p:spPr bwMode="auto">
            <a:xfrm rot="8177239">
              <a:off x="5788" y="11233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Alternative Three Colour</a:t>
            </a: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81200"/>
            <a:ext cx="3810000" cy="4400550"/>
          </a:xfrm>
        </p:spPr>
        <p:txBody>
          <a:bodyPr/>
          <a:lstStyle/>
          <a:p>
            <a:pPr>
              <a:buFontTx/>
              <a:buNone/>
            </a:pPr>
            <a:r>
              <a:rPr lang="en-GB" sz="2400"/>
              <a:t>Three colours are used in different way to the previous slide.</a:t>
            </a:r>
          </a:p>
          <a:p>
            <a:pPr>
              <a:buFontTx/>
              <a:buNone/>
            </a:pPr>
            <a:r>
              <a:rPr lang="en-GB" sz="2400"/>
              <a:t>Rules:</a:t>
            </a:r>
          </a:p>
          <a:p>
            <a:r>
              <a:rPr lang="en-GB" sz="2400"/>
              <a:t>The pattern repeats</a:t>
            </a:r>
          </a:p>
          <a:p>
            <a:r>
              <a:rPr lang="en-GB" sz="2400"/>
              <a:t>No block can touch another block of the same colour </a:t>
            </a:r>
          </a:p>
          <a:p>
            <a:r>
              <a:rPr lang="en-GB" sz="2400"/>
              <a:t>Each block can touch only two other blocks of a different colour</a:t>
            </a:r>
            <a:endParaRPr lang="en-US" sz="2400"/>
          </a:p>
        </p:txBody>
      </p:sp>
      <p:grpSp>
        <p:nvGrpSpPr>
          <p:cNvPr id="10270" name="Group 30"/>
          <p:cNvGrpSpPr>
            <a:grpSpLocks/>
          </p:cNvGrpSpPr>
          <p:nvPr/>
        </p:nvGrpSpPr>
        <p:grpSpPr bwMode="auto">
          <a:xfrm>
            <a:off x="1403350" y="1916113"/>
            <a:ext cx="2663825" cy="4117975"/>
            <a:chOff x="1963" y="1575"/>
            <a:chExt cx="7550" cy="11558"/>
          </a:xfrm>
        </p:grpSpPr>
        <p:sp>
          <p:nvSpPr>
            <p:cNvPr id="10271" name="AutoShape 31"/>
            <p:cNvSpPr>
              <a:spLocks noChangeArrowheads="1"/>
            </p:cNvSpPr>
            <p:nvPr/>
          </p:nvSpPr>
          <p:spPr bwMode="auto">
            <a:xfrm rot="8177239">
              <a:off x="2031" y="1575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72" name="AutoShape 32"/>
            <p:cNvSpPr>
              <a:spLocks noChangeArrowheads="1"/>
            </p:cNvSpPr>
            <p:nvPr/>
          </p:nvSpPr>
          <p:spPr bwMode="auto">
            <a:xfrm rot="8177239">
              <a:off x="3942" y="1650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73" name="AutoShape 33"/>
            <p:cNvSpPr>
              <a:spLocks noChangeArrowheads="1"/>
            </p:cNvSpPr>
            <p:nvPr/>
          </p:nvSpPr>
          <p:spPr bwMode="auto">
            <a:xfrm rot="8177239">
              <a:off x="7754" y="1814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74" name="AutoShape 34"/>
            <p:cNvSpPr>
              <a:spLocks noChangeArrowheads="1"/>
            </p:cNvSpPr>
            <p:nvPr/>
          </p:nvSpPr>
          <p:spPr bwMode="auto">
            <a:xfrm rot="8177239">
              <a:off x="5856" y="1731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75" name="AutoShape 35"/>
            <p:cNvSpPr>
              <a:spLocks noChangeArrowheads="1"/>
            </p:cNvSpPr>
            <p:nvPr/>
          </p:nvSpPr>
          <p:spPr bwMode="auto">
            <a:xfrm rot="8177239">
              <a:off x="2972" y="3182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76" name="AutoShape 36"/>
            <p:cNvSpPr>
              <a:spLocks noChangeArrowheads="1"/>
            </p:cNvSpPr>
            <p:nvPr/>
          </p:nvSpPr>
          <p:spPr bwMode="auto">
            <a:xfrm rot="8177239">
              <a:off x="4890" y="3279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77" name="AutoShape 37"/>
            <p:cNvSpPr>
              <a:spLocks noChangeArrowheads="1"/>
            </p:cNvSpPr>
            <p:nvPr/>
          </p:nvSpPr>
          <p:spPr bwMode="auto">
            <a:xfrm rot="8177239">
              <a:off x="6789" y="3357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78" name="AutoShape 38"/>
            <p:cNvSpPr>
              <a:spLocks noChangeArrowheads="1"/>
            </p:cNvSpPr>
            <p:nvPr/>
          </p:nvSpPr>
          <p:spPr bwMode="auto">
            <a:xfrm rot="8177239">
              <a:off x="2008" y="4747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79" name="AutoShape 39"/>
            <p:cNvSpPr>
              <a:spLocks noChangeArrowheads="1"/>
            </p:cNvSpPr>
            <p:nvPr/>
          </p:nvSpPr>
          <p:spPr bwMode="auto">
            <a:xfrm rot="8177239">
              <a:off x="3919" y="4825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80" name="AutoShape 40"/>
            <p:cNvSpPr>
              <a:spLocks noChangeArrowheads="1"/>
            </p:cNvSpPr>
            <p:nvPr/>
          </p:nvSpPr>
          <p:spPr bwMode="auto">
            <a:xfrm rot="8177239">
              <a:off x="7731" y="4986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81" name="AutoShape 41"/>
            <p:cNvSpPr>
              <a:spLocks noChangeArrowheads="1"/>
            </p:cNvSpPr>
            <p:nvPr/>
          </p:nvSpPr>
          <p:spPr bwMode="auto">
            <a:xfrm rot="8177239">
              <a:off x="5833" y="4903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82" name="AutoShape 42"/>
            <p:cNvSpPr>
              <a:spLocks noChangeArrowheads="1"/>
            </p:cNvSpPr>
            <p:nvPr/>
          </p:nvSpPr>
          <p:spPr bwMode="auto">
            <a:xfrm rot="8177239">
              <a:off x="2949" y="6354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83" name="AutoShape 43"/>
            <p:cNvSpPr>
              <a:spLocks noChangeArrowheads="1"/>
            </p:cNvSpPr>
            <p:nvPr/>
          </p:nvSpPr>
          <p:spPr bwMode="auto">
            <a:xfrm rot="8177239">
              <a:off x="4867" y="6451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84" name="AutoShape 44"/>
            <p:cNvSpPr>
              <a:spLocks noChangeArrowheads="1"/>
            </p:cNvSpPr>
            <p:nvPr/>
          </p:nvSpPr>
          <p:spPr bwMode="auto">
            <a:xfrm rot="8177239">
              <a:off x="6766" y="6529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85" name="AutoShape 45"/>
            <p:cNvSpPr>
              <a:spLocks noChangeArrowheads="1"/>
            </p:cNvSpPr>
            <p:nvPr/>
          </p:nvSpPr>
          <p:spPr bwMode="auto">
            <a:xfrm rot="8177239">
              <a:off x="1985" y="7904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86" name="AutoShape 46"/>
            <p:cNvSpPr>
              <a:spLocks noChangeArrowheads="1"/>
            </p:cNvSpPr>
            <p:nvPr/>
          </p:nvSpPr>
          <p:spPr bwMode="auto">
            <a:xfrm rot="8177239">
              <a:off x="3896" y="7982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87" name="AutoShape 47"/>
            <p:cNvSpPr>
              <a:spLocks noChangeArrowheads="1"/>
            </p:cNvSpPr>
            <p:nvPr/>
          </p:nvSpPr>
          <p:spPr bwMode="auto">
            <a:xfrm rot="8177239">
              <a:off x="7708" y="8143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88" name="AutoShape 48"/>
            <p:cNvSpPr>
              <a:spLocks noChangeArrowheads="1"/>
            </p:cNvSpPr>
            <p:nvPr/>
          </p:nvSpPr>
          <p:spPr bwMode="auto">
            <a:xfrm rot="8177239">
              <a:off x="5810" y="8060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89" name="AutoShape 49"/>
            <p:cNvSpPr>
              <a:spLocks noChangeArrowheads="1"/>
            </p:cNvSpPr>
            <p:nvPr/>
          </p:nvSpPr>
          <p:spPr bwMode="auto">
            <a:xfrm rot="8177239">
              <a:off x="2926" y="9511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90" name="AutoShape 50"/>
            <p:cNvSpPr>
              <a:spLocks noChangeArrowheads="1"/>
            </p:cNvSpPr>
            <p:nvPr/>
          </p:nvSpPr>
          <p:spPr bwMode="auto">
            <a:xfrm rot="8177239">
              <a:off x="4844" y="9608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91" name="AutoShape 51"/>
            <p:cNvSpPr>
              <a:spLocks noChangeArrowheads="1"/>
            </p:cNvSpPr>
            <p:nvPr/>
          </p:nvSpPr>
          <p:spPr bwMode="auto">
            <a:xfrm rot="8177239">
              <a:off x="6743" y="9686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92" name="AutoShape 52"/>
            <p:cNvSpPr>
              <a:spLocks noChangeArrowheads="1"/>
            </p:cNvSpPr>
            <p:nvPr/>
          </p:nvSpPr>
          <p:spPr bwMode="auto">
            <a:xfrm rot="8177239">
              <a:off x="1963" y="11077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93" name="AutoShape 53"/>
            <p:cNvSpPr>
              <a:spLocks noChangeArrowheads="1"/>
            </p:cNvSpPr>
            <p:nvPr/>
          </p:nvSpPr>
          <p:spPr bwMode="auto">
            <a:xfrm rot="8177239">
              <a:off x="3874" y="11155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94" name="AutoShape 54"/>
            <p:cNvSpPr>
              <a:spLocks noChangeArrowheads="1"/>
            </p:cNvSpPr>
            <p:nvPr/>
          </p:nvSpPr>
          <p:spPr bwMode="auto">
            <a:xfrm rot="8177239">
              <a:off x="7686" y="11316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95" name="AutoShape 55"/>
            <p:cNvSpPr>
              <a:spLocks noChangeArrowheads="1"/>
            </p:cNvSpPr>
            <p:nvPr/>
          </p:nvSpPr>
          <p:spPr bwMode="auto">
            <a:xfrm rot="8177239">
              <a:off x="5788" y="11233"/>
              <a:ext cx="1759" cy="181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Four Colour Example</a:t>
            </a: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GB" sz="2400"/>
              <a:t>In this example four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 sz="2400"/>
              <a:t>colours are used.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 sz="2400"/>
              <a:t>Rules:</a:t>
            </a:r>
          </a:p>
          <a:p>
            <a:pPr>
              <a:lnSpc>
                <a:spcPct val="90000"/>
              </a:lnSpc>
            </a:pPr>
            <a:r>
              <a:rPr lang="en-GB" sz="2400"/>
              <a:t>The pattern repeats</a:t>
            </a:r>
          </a:p>
          <a:p>
            <a:pPr>
              <a:lnSpc>
                <a:spcPct val="90000"/>
              </a:lnSpc>
            </a:pPr>
            <a:r>
              <a:rPr lang="en-GB" sz="2400"/>
              <a:t>No block can touch the same colour as itself</a:t>
            </a:r>
          </a:p>
          <a:p>
            <a:pPr>
              <a:lnSpc>
                <a:spcPct val="90000"/>
              </a:lnSpc>
            </a:pPr>
            <a:r>
              <a:rPr lang="en-GB" sz="2400"/>
              <a:t>Each block can touch one of another colour, two of a different colour and three of the other colour</a:t>
            </a:r>
            <a:endParaRPr lang="en-US" sz="2400"/>
          </a:p>
        </p:txBody>
      </p:sp>
      <p:grpSp>
        <p:nvGrpSpPr>
          <p:cNvPr id="11319" name="Group 55"/>
          <p:cNvGrpSpPr>
            <a:grpSpLocks/>
          </p:cNvGrpSpPr>
          <p:nvPr/>
        </p:nvGrpSpPr>
        <p:grpSpPr bwMode="auto">
          <a:xfrm>
            <a:off x="1258888" y="1700213"/>
            <a:ext cx="2894012" cy="4478337"/>
            <a:chOff x="785" y="630"/>
            <a:chExt cx="3020" cy="4623"/>
          </a:xfrm>
        </p:grpSpPr>
        <p:sp>
          <p:nvSpPr>
            <p:cNvPr id="11294" name="AutoShape 30"/>
            <p:cNvSpPr>
              <a:spLocks noChangeArrowheads="1"/>
            </p:cNvSpPr>
            <p:nvPr/>
          </p:nvSpPr>
          <p:spPr bwMode="auto">
            <a:xfrm rot="8177239">
              <a:off x="812" y="630"/>
              <a:ext cx="704" cy="72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95" name="AutoShape 31"/>
            <p:cNvSpPr>
              <a:spLocks noChangeArrowheads="1"/>
            </p:cNvSpPr>
            <p:nvPr/>
          </p:nvSpPr>
          <p:spPr bwMode="auto">
            <a:xfrm rot="8177239">
              <a:off x="1577" y="660"/>
              <a:ext cx="703" cy="72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296" name="AutoShape 32"/>
            <p:cNvSpPr>
              <a:spLocks noChangeArrowheads="1"/>
            </p:cNvSpPr>
            <p:nvPr/>
          </p:nvSpPr>
          <p:spPr bwMode="auto">
            <a:xfrm rot="8177239">
              <a:off x="3102" y="726"/>
              <a:ext cx="703" cy="726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297" name="AutoShape 33"/>
            <p:cNvSpPr>
              <a:spLocks noChangeArrowheads="1"/>
            </p:cNvSpPr>
            <p:nvPr/>
          </p:nvSpPr>
          <p:spPr bwMode="auto">
            <a:xfrm rot="8177239">
              <a:off x="2342" y="692"/>
              <a:ext cx="704" cy="727"/>
            </a:xfrm>
            <a:prstGeom prst="cube">
              <a:avLst>
                <a:gd name="adj" fmla="val 25000"/>
              </a:avLst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98" name="AutoShape 34"/>
            <p:cNvSpPr>
              <a:spLocks noChangeArrowheads="1"/>
            </p:cNvSpPr>
            <p:nvPr/>
          </p:nvSpPr>
          <p:spPr bwMode="auto">
            <a:xfrm rot="8177239">
              <a:off x="1189" y="1273"/>
              <a:ext cx="703" cy="727"/>
            </a:xfrm>
            <a:prstGeom prst="cube">
              <a:avLst>
                <a:gd name="adj" fmla="val 25000"/>
              </a:avLst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299" name="AutoShape 35"/>
            <p:cNvSpPr>
              <a:spLocks noChangeArrowheads="1"/>
            </p:cNvSpPr>
            <p:nvPr/>
          </p:nvSpPr>
          <p:spPr bwMode="auto">
            <a:xfrm rot="8177239">
              <a:off x="1956" y="1312"/>
              <a:ext cx="704" cy="726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300" name="AutoShape 36"/>
            <p:cNvSpPr>
              <a:spLocks noChangeArrowheads="1"/>
            </p:cNvSpPr>
            <p:nvPr/>
          </p:nvSpPr>
          <p:spPr bwMode="auto">
            <a:xfrm rot="8177239">
              <a:off x="2716" y="1343"/>
              <a:ext cx="703" cy="72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301" name="AutoShape 37"/>
            <p:cNvSpPr>
              <a:spLocks noChangeArrowheads="1"/>
            </p:cNvSpPr>
            <p:nvPr/>
          </p:nvSpPr>
          <p:spPr bwMode="auto">
            <a:xfrm rot="8177239">
              <a:off x="803" y="1899"/>
              <a:ext cx="704" cy="72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302" name="AutoShape 38"/>
            <p:cNvSpPr>
              <a:spLocks noChangeArrowheads="1"/>
            </p:cNvSpPr>
            <p:nvPr/>
          </p:nvSpPr>
          <p:spPr bwMode="auto">
            <a:xfrm rot="8177239">
              <a:off x="1568" y="1930"/>
              <a:ext cx="703" cy="72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303" name="AutoShape 39"/>
            <p:cNvSpPr>
              <a:spLocks noChangeArrowheads="1"/>
            </p:cNvSpPr>
            <p:nvPr/>
          </p:nvSpPr>
          <p:spPr bwMode="auto">
            <a:xfrm rot="8177239">
              <a:off x="3092" y="1994"/>
              <a:ext cx="704" cy="72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304" name="AutoShape 40"/>
            <p:cNvSpPr>
              <a:spLocks noChangeArrowheads="1"/>
            </p:cNvSpPr>
            <p:nvPr/>
          </p:nvSpPr>
          <p:spPr bwMode="auto">
            <a:xfrm rot="8177239">
              <a:off x="2333" y="1961"/>
              <a:ext cx="704" cy="727"/>
            </a:xfrm>
            <a:prstGeom prst="cube">
              <a:avLst>
                <a:gd name="adj" fmla="val 25000"/>
              </a:avLst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305" name="AutoShape 41"/>
            <p:cNvSpPr>
              <a:spLocks noChangeArrowheads="1"/>
            </p:cNvSpPr>
            <p:nvPr/>
          </p:nvSpPr>
          <p:spPr bwMode="auto">
            <a:xfrm rot="8177239">
              <a:off x="1180" y="2542"/>
              <a:ext cx="703" cy="726"/>
            </a:xfrm>
            <a:prstGeom prst="cube">
              <a:avLst>
                <a:gd name="adj" fmla="val 25000"/>
              </a:avLst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306" name="AutoShape 42"/>
            <p:cNvSpPr>
              <a:spLocks noChangeArrowheads="1"/>
            </p:cNvSpPr>
            <p:nvPr/>
          </p:nvSpPr>
          <p:spPr bwMode="auto">
            <a:xfrm rot="8177239">
              <a:off x="1947" y="2580"/>
              <a:ext cx="703" cy="72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307" name="AutoShape 43"/>
            <p:cNvSpPr>
              <a:spLocks noChangeArrowheads="1"/>
            </p:cNvSpPr>
            <p:nvPr/>
          </p:nvSpPr>
          <p:spPr bwMode="auto">
            <a:xfrm rot="8177239">
              <a:off x="2706" y="2612"/>
              <a:ext cx="704" cy="726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308" name="AutoShape 44"/>
            <p:cNvSpPr>
              <a:spLocks noChangeArrowheads="1"/>
            </p:cNvSpPr>
            <p:nvPr/>
          </p:nvSpPr>
          <p:spPr bwMode="auto">
            <a:xfrm rot="8177239">
              <a:off x="794" y="3162"/>
              <a:ext cx="704" cy="726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309" name="AutoShape 45"/>
            <p:cNvSpPr>
              <a:spLocks noChangeArrowheads="1"/>
            </p:cNvSpPr>
            <p:nvPr/>
          </p:nvSpPr>
          <p:spPr bwMode="auto">
            <a:xfrm rot="8177239">
              <a:off x="1558" y="3193"/>
              <a:ext cx="704" cy="72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310" name="AutoShape 46"/>
            <p:cNvSpPr>
              <a:spLocks noChangeArrowheads="1"/>
            </p:cNvSpPr>
            <p:nvPr/>
          </p:nvSpPr>
          <p:spPr bwMode="auto">
            <a:xfrm rot="8177239">
              <a:off x="3083" y="3257"/>
              <a:ext cx="704" cy="72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311" name="AutoShape 47"/>
            <p:cNvSpPr>
              <a:spLocks noChangeArrowheads="1"/>
            </p:cNvSpPr>
            <p:nvPr/>
          </p:nvSpPr>
          <p:spPr bwMode="auto">
            <a:xfrm rot="8177239">
              <a:off x="2324" y="3224"/>
              <a:ext cx="704" cy="727"/>
            </a:xfrm>
            <a:prstGeom prst="cube">
              <a:avLst>
                <a:gd name="adj" fmla="val 25000"/>
              </a:avLst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312" name="AutoShape 48"/>
            <p:cNvSpPr>
              <a:spLocks noChangeArrowheads="1"/>
            </p:cNvSpPr>
            <p:nvPr/>
          </p:nvSpPr>
          <p:spPr bwMode="auto">
            <a:xfrm rot="8177239">
              <a:off x="1170" y="3804"/>
              <a:ext cx="704" cy="727"/>
            </a:xfrm>
            <a:prstGeom prst="cube">
              <a:avLst>
                <a:gd name="adj" fmla="val 25000"/>
              </a:avLst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313" name="AutoShape 49"/>
            <p:cNvSpPr>
              <a:spLocks noChangeArrowheads="1"/>
            </p:cNvSpPr>
            <p:nvPr/>
          </p:nvSpPr>
          <p:spPr bwMode="auto">
            <a:xfrm rot="8177239">
              <a:off x="1938" y="3843"/>
              <a:ext cx="703" cy="72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314" name="AutoShape 50"/>
            <p:cNvSpPr>
              <a:spLocks noChangeArrowheads="1"/>
            </p:cNvSpPr>
            <p:nvPr/>
          </p:nvSpPr>
          <p:spPr bwMode="auto">
            <a:xfrm rot="8177239">
              <a:off x="2697" y="3874"/>
              <a:ext cx="704" cy="72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315" name="AutoShape 51"/>
            <p:cNvSpPr>
              <a:spLocks noChangeArrowheads="1"/>
            </p:cNvSpPr>
            <p:nvPr/>
          </p:nvSpPr>
          <p:spPr bwMode="auto">
            <a:xfrm rot="8177239">
              <a:off x="785" y="4431"/>
              <a:ext cx="704" cy="72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316" name="AutoShape 52"/>
            <p:cNvSpPr>
              <a:spLocks noChangeArrowheads="1"/>
            </p:cNvSpPr>
            <p:nvPr/>
          </p:nvSpPr>
          <p:spPr bwMode="auto">
            <a:xfrm rot="8177239">
              <a:off x="1550" y="4462"/>
              <a:ext cx="703" cy="727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317" name="AutoShape 53"/>
            <p:cNvSpPr>
              <a:spLocks noChangeArrowheads="1"/>
            </p:cNvSpPr>
            <p:nvPr/>
          </p:nvSpPr>
          <p:spPr bwMode="auto">
            <a:xfrm rot="8177239">
              <a:off x="3074" y="4526"/>
              <a:ext cx="704" cy="727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318" name="AutoShape 54"/>
            <p:cNvSpPr>
              <a:spLocks noChangeArrowheads="1"/>
            </p:cNvSpPr>
            <p:nvPr/>
          </p:nvSpPr>
          <p:spPr bwMode="auto">
            <a:xfrm rot="8177239">
              <a:off x="2315" y="4493"/>
              <a:ext cx="704" cy="727"/>
            </a:xfrm>
            <a:prstGeom prst="cube">
              <a:avLst>
                <a:gd name="adj" fmla="val 25000"/>
              </a:avLst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</TotalTime>
  <Words>368</Words>
  <Application>Microsoft PowerPoint</Application>
  <PresentationFormat>On-screen Show (4:3)</PresentationFormat>
  <Paragraphs>60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Comic Sans MS</vt:lpstr>
      <vt:lpstr>Default Design</vt:lpstr>
      <vt:lpstr>Tessellating Patterns</vt:lpstr>
      <vt:lpstr>Tessellating Patterns </vt:lpstr>
      <vt:lpstr>Selecting the shapes</vt:lpstr>
      <vt:lpstr>Creating the pattern</vt:lpstr>
      <vt:lpstr>Tessellating Patterns </vt:lpstr>
      <vt:lpstr>Tessellating Patterns </vt:lpstr>
      <vt:lpstr>Three Colour Example</vt:lpstr>
      <vt:lpstr>Alternative Three Colour</vt:lpstr>
      <vt:lpstr>Four Colour Example</vt:lpstr>
      <vt:lpstr>Alternative Four Colour</vt:lpstr>
      <vt:lpstr>Seven Colour Example</vt:lpstr>
    </vt:vector>
  </TitlesOfParts>
  <Company>Gardiner FineArt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Tessellating Patterns in MS Word</dc:title>
  <dc:creator>Nicola Gardiner</dc:creator>
  <cp:lastModifiedBy>schumacherd</cp:lastModifiedBy>
  <cp:revision>15</cp:revision>
  <dcterms:created xsi:type="dcterms:W3CDTF">1601-01-01T00:00:00Z</dcterms:created>
  <dcterms:modified xsi:type="dcterms:W3CDTF">2008-12-15T04:46:57Z</dcterms:modified>
</cp:coreProperties>
</file>